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5B7BB3-1CEE-4745-B386-37944BBE8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BE23019-F77E-AE43-95BC-16E72FEB7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4F2701-C3A7-6F41-AC7A-730D7ED5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5449-D59C-BA44-8D41-469C016A8D3D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D7770F-348D-D44E-8518-CCB762BD3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47B858-6A25-D844-8447-CF57F78E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C3B-7116-2F48-9C4A-7FC8DB6D53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34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3CFB7-0E6E-8840-A23C-EAF63A064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F064B32-5B27-7649-8D5E-999474DBC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244C10-DCF0-7244-87E6-0EECA1E02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5449-D59C-BA44-8D41-469C016A8D3D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397AE6-BAD4-9742-BFDC-433CCFAB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D387AE-3ECD-0846-B4CF-A8473120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C3B-7116-2F48-9C4A-7FC8DB6D53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74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50E035C-546A-5A4F-8202-86E2048720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FAED440-8426-FB46-A7B6-7C0A3AB96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C89535-75E0-5946-BC72-2D1D1D5D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5449-D59C-BA44-8D41-469C016A8D3D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97C487-D895-F243-9636-5466AC2D5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DB2D55-E573-CA40-84B7-37BA1D39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C3B-7116-2F48-9C4A-7FC8DB6D53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67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C6409D-E9A3-4740-BC6D-B36BA9F0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E72A57-8AC2-7A4C-9E49-1C5557052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EEC7A1-CF91-414D-91B9-1CAFD9F45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5449-D59C-BA44-8D41-469C016A8D3D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BED135-F8E5-244A-B59E-3E821653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4BAC75-51F8-7A46-BF7F-BE36D075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C3B-7116-2F48-9C4A-7FC8DB6D53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45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DA295-DF72-D440-A1FE-E8DE02FF5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296237-52EA-CF4E-BB5E-50810DA6C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9E6283-9CC1-7741-A7FF-C521C3F2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5449-D59C-BA44-8D41-469C016A8D3D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71DB6C-3275-644D-A872-F262D8B5B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D71C77-22AB-8E4A-AE2B-9548F7B1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C3B-7116-2F48-9C4A-7FC8DB6D53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92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5F7B9-A9C9-E441-98B4-7F7F656F2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8CC29B-7FA1-644B-A15C-7057FCB7A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CE0012F-EEFD-0D4D-B65D-0D05D1B36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D87534-1CF6-7749-9283-7AF68A36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5449-D59C-BA44-8D41-469C016A8D3D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E6770F-A624-7943-83CA-102E0B697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FE2741-06E3-5945-90FF-D5FF90045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C3B-7116-2F48-9C4A-7FC8DB6D53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75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F9D70-4470-8A4A-897B-FC7DDC68E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2F9ACA-6553-114E-93C1-D4419F7D1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A10C7FB-D3F9-E34C-93A7-4B8CB3C74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7837497-8AEF-9B43-9642-445665684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7CF3852-13F0-984C-9C92-3991FC1F26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ACDEE7A-016A-D54A-B068-43EB4F141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5449-D59C-BA44-8D41-469C016A8D3D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F41DCDA-0C37-4B48-8EC2-BC61CBF8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FF30DE-3141-9842-B6E6-A746723C4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C3B-7116-2F48-9C4A-7FC8DB6D53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35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E97AF3-B35B-244A-8B92-1D0A8F115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70307FB-C789-A741-AF6F-3547CAAA1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5449-D59C-BA44-8D41-469C016A8D3D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EE46FA8-93B7-6D45-8017-4D08D3D74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C59474-24F8-7045-967E-B00ADCF5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C3B-7116-2F48-9C4A-7FC8DB6D53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59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3AF36EF-D5B6-E24D-A457-DB7443E0E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5449-D59C-BA44-8D41-469C016A8D3D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608615D-408B-0B4A-B0AF-234D89AC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C272A1-4A30-E348-8E8C-0F20E4DA4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C3B-7116-2F48-9C4A-7FC8DB6D53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77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965BF-1590-6243-B525-AED6612AF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32E029-77AE-5D40-96F5-E0AEFB10B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A23F4E9-E9A5-4441-9A91-DB6E46F1C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2B4786-843F-D04E-A45F-CB6B8FED8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5449-D59C-BA44-8D41-469C016A8D3D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A97DA4A-45EB-F74F-81F9-14A612F7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25267B-8C0E-C64D-A1DA-2047A2601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C3B-7116-2F48-9C4A-7FC8DB6D53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91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D413A3-3EC8-F343-BB09-1A457AD7B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F93EA85-0AAE-8946-B5F2-9320A4F387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9F7026-9AC6-D949-8741-C990E9B3A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22F709-6A5D-A048-BD9F-C9B2556CA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5449-D59C-BA44-8D41-469C016A8D3D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888157-A558-424A-8478-DE30E2D5F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6AC8B8-FF9E-754A-966B-A48061C62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C3B-7116-2F48-9C4A-7FC8DB6D53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02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FCD91FA-5DF4-484A-8F21-392C0EAFF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28687B-D8C0-4446-B4F9-7FD5C49C4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9D2DC3-009D-CE4D-A8B1-FF87292D4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85449-D59C-BA44-8D41-469C016A8D3D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839D0C-4B45-304A-82E3-CDA359A06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3F8CA6-878C-D241-A56F-BCB89B146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6C3B-7116-2F48-9C4A-7FC8DB6D53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61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4C322-06F7-A049-84DC-C9E946714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7511"/>
            <a:ext cx="9144000" cy="1027289"/>
          </a:xfrm>
        </p:spPr>
        <p:txBody>
          <a:bodyPr/>
          <a:lstStyle/>
          <a:p>
            <a:r>
              <a:rPr lang="en-GB" dirty="0"/>
              <a:t>Different sizes of infinity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AF3F526-F32B-204D-A6EA-542EC10E5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3374"/>
            <a:ext cx="9144000" cy="565626"/>
          </a:xfrm>
        </p:spPr>
        <p:txBody>
          <a:bodyPr>
            <a:noAutofit/>
          </a:bodyPr>
          <a:lstStyle/>
          <a:p>
            <a:r>
              <a:rPr lang="en-GB" sz="3200" i="1" dirty="0"/>
              <a:t>Buzz Lightyear was right!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1CD098F-5C10-FF4F-A222-AE5B8BC3B989}"/>
              </a:ext>
            </a:extLst>
          </p:cNvPr>
          <p:cNvSpPr txBox="1"/>
          <p:nvPr/>
        </p:nvSpPr>
        <p:spPr>
          <a:xfrm>
            <a:off x="3996266" y="3728278"/>
            <a:ext cx="41994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Daniel Wolf</a:t>
            </a:r>
          </a:p>
          <a:p>
            <a:pPr algn="ctr"/>
            <a:r>
              <a:rPr lang="en-GB" sz="1400" dirty="0" err="1"/>
              <a:t>Oetker</a:t>
            </a:r>
            <a:r>
              <a:rPr lang="en-GB" sz="1400" dirty="0"/>
              <a:t> Digital Engineering Breakfast</a:t>
            </a:r>
          </a:p>
          <a:p>
            <a:pPr algn="ctr"/>
            <a:r>
              <a:rPr lang="en-GB" sz="1400"/>
              <a:t>28</a:t>
            </a:r>
            <a:r>
              <a:rPr lang="en-GB" sz="1400" baseline="30000"/>
              <a:t>th</a:t>
            </a:r>
            <a:r>
              <a:rPr lang="en-GB" sz="1400"/>
              <a:t> January 2020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3018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drinnen, Geburtstag, Tisch, Computer enthält.&#10;&#10;Automatisch generierte Beschreibung">
            <a:extLst>
              <a:ext uri="{FF2B5EF4-FFF2-40B4-BE49-F238E27FC236}">
                <a16:creationId xmlns:a16="http://schemas.microsoft.com/office/drawing/2014/main" id="{FFFB862A-7231-E04B-9FF9-EC8F6DF57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582" y="741100"/>
            <a:ext cx="5153378" cy="5153378"/>
          </a:xfrm>
          <a:prstGeom prst="rect">
            <a:avLst/>
          </a:prstGeom>
        </p:spPr>
      </p:pic>
      <p:pic>
        <p:nvPicPr>
          <p:cNvPr id="8" name="Grafik 7" descr="Ein Bild, das Person, Mann, Anzug, Kleidung enthält.&#10;&#10;Automatisch generierte Beschreibung">
            <a:extLst>
              <a:ext uri="{FF2B5EF4-FFF2-40B4-BE49-F238E27FC236}">
                <a16:creationId xmlns:a16="http://schemas.microsoft.com/office/drawing/2014/main" id="{48554B73-232F-DE45-AE7F-5CE16E427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5354" y="625389"/>
            <a:ext cx="3479800" cy="538480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3518DFC-0930-BD4C-8F1D-F3D32FD3D4F5}"/>
              </a:ext>
            </a:extLst>
          </p:cNvPr>
          <p:cNvSpPr txBox="1"/>
          <p:nvPr/>
        </p:nvSpPr>
        <p:spPr>
          <a:xfrm>
            <a:off x="7115354" y="6010189"/>
            <a:ext cx="347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Georg Cantor</a:t>
            </a:r>
          </a:p>
          <a:p>
            <a:pPr algn="ctr"/>
            <a:r>
              <a:rPr lang="en-GB" dirty="0"/>
              <a:t>184</a:t>
            </a:r>
            <a:r>
              <a:rPr lang="en-GB" spc="300" dirty="0"/>
              <a:t>5–</a:t>
            </a:r>
            <a:r>
              <a:rPr lang="en-GB" dirty="0"/>
              <a:t>1918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17A1A08-AA49-3A46-B78C-D9EDA7184B67}"/>
              </a:ext>
            </a:extLst>
          </p:cNvPr>
          <p:cNvSpPr txBox="1"/>
          <p:nvPr/>
        </p:nvSpPr>
        <p:spPr>
          <a:xfrm>
            <a:off x="1698371" y="5894478"/>
            <a:ext cx="347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Buzz Lightyear</a:t>
            </a:r>
          </a:p>
          <a:p>
            <a:pPr algn="ctr"/>
            <a:r>
              <a:rPr lang="en-GB" dirty="0"/>
              <a:t>199</a:t>
            </a:r>
            <a:r>
              <a:rPr lang="en-GB" spc="300" dirty="0"/>
              <a:t>5–</a:t>
            </a:r>
            <a:r>
              <a:rPr lang="en-GB" dirty="0"/>
              <a:t>present</a:t>
            </a:r>
          </a:p>
        </p:txBody>
      </p:sp>
    </p:spTree>
    <p:extLst>
      <p:ext uri="{BB962C8B-B14F-4D97-AF65-F5344CB8AC3E}">
        <p14:creationId xmlns:p14="http://schemas.microsoft.com/office/powerpoint/2010/main" val="40285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35F4EB-AB04-B949-BCC2-192ED1FB7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sets have the same size...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D483AE-93A7-614C-B84C-3C526BB0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8393"/>
            <a:ext cx="10515600" cy="62328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... when you can pair their elements.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16DE56D-FF3B-6447-9BFE-F76AC55AB68C}"/>
              </a:ext>
            </a:extLst>
          </p:cNvPr>
          <p:cNvSpPr txBox="1"/>
          <p:nvPr/>
        </p:nvSpPr>
        <p:spPr>
          <a:xfrm>
            <a:off x="1785823" y="2258956"/>
            <a:ext cx="36786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/>
              <a:t>0</a:t>
            </a:r>
          </a:p>
          <a:p>
            <a:pPr algn="ctr"/>
            <a:r>
              <a:rPr lang="en-GB" sz="2600" dirty="0"/>
              <a:t>1</a:t>
            </a:r>
          </a:p>
          <a:p>
            <a:pPr algn="ctr"/>
            <a:r>
              <a:rPr lang="en-GB" sz="2600" dirty="0"/>
              <a:t>2</a:t>
            </a:r>
          </a:p>
          <a:p>
            <a:pPr algn="ctr"/>
            <a:r>
              <a:rPr lang="en-GB" sz="2600" dirty="0"/>
              <a:t>3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F503F38-C46B-B744-8482-98DB6E421876}"/>
              </a:ext>
            </a:extLst>
          </p:cNvPr>
          <p:cNvSpPr txBox="1"/>
          <p:nvPr/>
        </p:nvSpPr>
        <p:spPr>
          <a:xfrm>
            <a:off x="2726498" y="2263607"/>
            <a:ext cx="53077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/>
              <a:t>0</a:t>
            </a:r>
          </a:p>
          <a:p>
            <a:pPr algn="ctr"/>
            <a:r>
              <a:rPr lang="en-GB" sz="2600" dirty="0"/>
              <a:t>7</a:t>
            </a:r>
          </a:p>
          <a:p>
            <a:pPr algn="ctr"/>
            <a:r>
              <a:rPr lang="en-GB" sz="2600" dirty="0"/>
              <a:t>14</a:t>
            </a:r>
          </a:p>
          <a:p>
            <a:pPr algn="ctr"/>
            <a:r>
              <a:rPr lang="en-GB" sz="2600" dirty="0"/>
              <a:t>21</a:t>
            </a:r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98355548-3F2A-7349-BB53-F0644D5F6042}"/>
              </a:ext>
            </a:extLst>
          </p:cNvPr>
          <p:cNvCxnSpPr/>
          <p:nvPr/>
        </p:nvCxnSpPr>
        <p:spPr>
          <a:xfrm>
            <a:off x="2153685" y="2517064"/>
            <a:ext cx="572813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0BFE9106-D70E-9442-B811-C55AD71EBFC3}"/>
              </a:ext>
            </a:extLst>
          </p:cNvPr>
          <p:cNvCxnSpPr/>
          <p:nvPr/>
        </p:nvCxnSpPr>
        <p:spPr>
          <a:xfrm>
            <a:off x="2153685" y="2873350"/>
            <a:ext cx="572813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AC7720A6-6CDB-824F-B9E1-9D15082C5A69}"/>
              </a:ext>
            </a:extLst>
          </p:cNvPr>
          <p:cNvCxnSpPr/>
          <p:nvPr/>
        </p:nvCxnSpPr>
        <p:spPr>
          <a:xfrm>
            <a:off x="2153685" y="3324373"/>
            <a:ext cx="572813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4E1CD69C-D556-544F-8B7B-BFD8C11924CD}"/>
              </a:ext>
            </a:extLst>
          </p:cNvPr>
          <p:cNvCxnSpPr/>
          <p:nvPr/>
        </p:nvCxnSpPr>
        <p:spPr>
          <a:xfrm>
            <a:off x="2153685" y="3682718"/>
            <a:ext cx="572813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58426A31-2A1D-3348-99B4-228C4F2FEC3D}"/>
              </a:ext>
            </a:extLst>
          </p:cNvPr>
          <p:cNvSpPr txBox="1"/>
          <p:nvPr/>
        </p:nvSpPr>
        <p:spPr>
          <a:xfrm>
            <a:off x="1785823" y="3802823"/>
            <a:ext cx="36786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/>
              <a:t>4</a:t>
            </a:r>
          </a:p>
          <a:p>
            <a:pPr algn="ctr"/>
            <a:r>
              <a:rPr lang="en-GB" sz="2600" dirty="0"/>
              <a:t>5</a:t>
            </a:r>
          </a:p>
          <a:p>
            <a:pPr algn="ctr"/>
            <a:r>
              <a:rPr lang="en-GB" sz="2600" dirty="0"/>
              <a:t>.</a:t>
            </a:r>
          </a:p>
          <a:p>
            <a:pPr algn="ctr"/>
            <a:r>
              <a:rPr lang="en-GB" sz="2600" dirty="0"/>
              <a:t>.</a:t>
            </a:r>
          </a:p>
          <a:p>
            <a:pPr algn="ctr"/>
            <a:r>
              <a:rPr lang="en-GB" sz="2600" dirty="0"/>
              <a:t>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642B37F-1D1E-5B48-B0DE-B178EB1E474B}"/>
              </a:ext>
            </a:extLst>
          </p:cNvPr>
          <p:cNvSpPr txBox="1"/>
          <p:nvPr/>
        </p:nvSpPr>
        <p:spPr>
          <a:xfrm>
            <a:off x="2726498" y="3802823"/>
            <a:ext cx="53077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/>
              <a:t>28</a:t>
            </a:r>
          </a:p>
          <a:p>
            <a:pPr algn="ctr"/>
            <a:r>
              <a:rPr lang="en-GB" sz="2600" dirty="0"/>
              <a:t>35</a:t>
            </a:r>
          </a:p>
          <a:p>
            <a:pPr algn="ctr"/>
            <a:r>
              <a:rPr lang="en-GB" sz="2600" dirty="0"/>
              <a:t>.</a:t>
            </a:r>
          </a:p>
          <a:p>
            <a:pPr algn="ctr"/>
            <a:r>
              <a:rPr lang="en-GB" sz="2600" dirty="0"/>
              <a:t>.</a:t>
            </a:r>
          </a:p>
          <a:p>
            <a:pPr algn="ctr"/>
            <a:r>
              <a:rPr lang="en-GB" sz="2600" dirty="0"/>
              <a:t>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7B03C2E-BB86-D54B-B87D-314E4395E058}"/>
              </a:ext>
            </a:extLst>
          </p:cNvPr>
          <p:cNvSpPr txBox="1"/>
          <p:nvPr/>
        </p:nvSpPr>
        <p:spPr>
          <a:xfrm>
            <a:off x="4391454" y="2221678"/>
            <a:ext cx="6682946" cy="1025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GB" b="1" dirty="0"/>
              <a:t>First unintuitive thing about infinities</a:t>
            </a:r>
          </a:p>
          <a:p>
            <a:pPr algn="just"/>
            <a:r>
              <a:rPr lang="en-GB" dirty="0"/>
              <a:t>The set of natural </a:t>
            </a:r>
            <a:r>
              <a:rPr lang="en-GB"/>
              <a:t>numbers {0</a:t>
            </a:r>
            <a:r>
              <a:rPr lang="en-GB" dirty="0"/>
              <a:t>, 1, 2, 3</a:t>
            </a:r>
            <a:r>
              <a:rPr lang="en-GB"/>
              <a:t>, ...} </a:t>
            </a:r>
            <a:r>
              <a:rPr lang="en-GB" dirty="0"/>
              <a:t>has the same infinite size as the set of multiples of </a:t>
            </a:r>
            <a:r>
              <a:rPr lang="en-GB"/>
              <a:t>seven {0</a:t>
            </a:r>
            <a:r>
              <a:rPr lang="en-GB" dirty="0"/>
              <a:t>, 7, 14, 21</a:t>
            </a:r>
            <a:r>
              <a:rPr lang="en-GB"/>
              <a:t>, ...}.</a:t>
            </a:r>
            <a:endParaRPr lang="en-GB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3C9466E-832D-4F4B-9932-E52C199188EA}"/>
              </a:ext>
            </a:extLst>
          </p:cNvPr>
          <p:cNvSpPr txBox="1"/>
          <p:nvPr/>
        </p:nvSpPr>
        <p:spPr>
          <a:xfrm>
            <a:off x="4391454" y="3452784"/>
            <a:ext cx="66829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Fancy words for your next dinner party:</a:t>
            </a:r>
          </a:p>
          <a:p>
            <a:pPr algn="just">
              <a:spcBef>
                <a:spcPts val="800"/>
              </a:spcBef>
            </a:pPr>
            <a:r>
              <a:rPr lang="en-GB" b="1" dirty="0"/>
              <a:t>bijection</a:t>
            </a:r>
          </a:p>
          <a:p>
            <a:pPr algn="just"/>
            <a:r>
              <a:rPr lang="en-GB" dirty="0"/>
              <a:t>a one-to-one pairing between the elements of one set and the elements of another set, e.g. the pairing f(n) = 7n to the left</a:t>
            </a:r>
          </a:p>
          <a:p>
            <a:pPr algn="just">
              <a:spcBef>
                <a:spcPts val="800"/>
              </a:spcBef>
            </a:pPr>
            <a:r>
              <a:rPr lang="en-GB" b="1" dirty="0"/>
              <a:t>cardinality</a:t>
            </a:r>
          </a:p>
          <a:p>
            <a:pPr algn="just"/>
            <a:r>
              <a:rPr lang="en-GB" dirty="0"/>
              <a:t>an infinite size</a:t>
            </a:r>
          </a:p>
          <a:p>
            <a:pPr algn="just">
              <a:spcBef>
                <a:spcPts val="800"/>
              </a:spcBef>
            </a:pPr>
            <a:r>
              <a:rPr lang="en-GB" b="1" dirty="0"/>
              <a:t>countable</a:t>
            </a:r>
          </a:p>
          <a:p>
            <a:pPr algn="just"/>
            <a:r>
              <a:rPr lang="en-GB" dirty="0"/>
              <a:t>having the same cardinality as the natural numbers, i.e. can be enumerated</a:t>
            </a:r>
          </a:p>
        </p:txBody>
      </p: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D5AD8D04-DCE4-9C44-A7A3-9D9810BD4A15}"/>
              </a:ext>
            </a:extLst>
          </p:cNvPr>
          <p:cNvCxnSpPr/>
          <p:nvPr/>
        </p:nvCxnSpPr>
        <p:spPr>
          <a:xfrm>
            <a:off x="2153685" y="4052663"/>
            <a:ext cx="572813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ED1B6D7D-733B-B040-BEED-0E14C0C27802}"/>
              </a:ext>
            </a:extLst>
          </p:cNvPr>
          <p:cNvCxnSpPr/>
          <p:nvPr/>
        </p:nvCxnSpPr>
        <p:spPr>
          <a:xfrm>
            <a:off x="2153685" y="4452056"/>
            <a:ext cx="572813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42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D2D9FCDC-A057-B548-880B-8830DDD05932}"/>
              </a:ext>
            </a:extLst>
          </p:cNvPr>
          <p:cNvSpPr txBox="1"/>
          <p:nvPr/>
        </p:nvSpPr>
        <p:spPr>
          <a:xfrm>
            <a:off x="580767" y="897444"/>
            <a:ext cx="4572001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b="1" dirty="0"/>
              <a:t>Second unintuitive thing about infinities</a:t>
            </a:r>
          </a:p>
          <a:p>
            <a:r>
              <a:rPr lang="en-GB" dirty="0"/>
              <a:t>The rational numbers are countable.</a:t>
            </a:r>
          </a:p>
        </p:txBody>
      </p: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16AE5CB6-54BE-034E-BE41-86DDC36478FA}"/>
              </a:ext>
            </a:extLst>
          </p:cNvPr>
          <p:cNvGrpSpPr/>
          <p:nvPr/>
        </p:nvGrpSpPr>
        <p:grpSpPr>
          <a:xfrm>
            <a:off x="5380091" y="2047993"/>
            <a:ext cx="6274572" cy="611903"/>
            <a:chOff x="2845248" y="2291685"/>
            <a:chExt cx="6274572" cy="611903"/>
          </a:xfrm>
        </p:grpSpPr>
        <p:cxnSp>
          <p:nvCxnSpPr>
            <p:cNvPr id="23" name="Gekrümmte Verbindung 22">
              <a:extLst>
                <a:ext uri="{FF2B5EF4-FFF2-40B4-BE49-F238E27FC236}">
                  <a16:creationId xmlns:a16="http://schemas.microsoft.com/office/drawing/2014/main" id="{30B51791-2CCD-8A47-985A-DB0E8E171FFC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2845248" y="2476352"/>
              <a:ext cx="1177087" cy="427236"/>
            </a:xfrm>
            <a:prstGeom prst="curvedConnector3">
              <a:avLst>
                <a:gd name="adj1" fmla="val 99110"/>
              </a:avLst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42A620E4-1676-4E4C-9ABD-952668D59D34}"/>
                </a:ext>
              </a:extLst>
            </p:cNvPr>
            <p:cNvSpPr txBox="1"/>
            <p:nvPr/>
          </p:nvSpPr>
          <p:spPr>
            <a:xfrm>
              <a:off x="4113838" y="2291685"/>
              <a:ext cx="5005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There are no natural numbers between 0 and 1 ...</a:t>
              </a:r>
            </a:p>
          </p:txBody>
        </p:sp>
      </p:grp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59D75D19-0F00-CA44-B13D-453A7267307F}"/>
              </a:ext>
            </a:extLst>
          </p:cNvPr>
          <p:cNvGrpSpPr/>
          <p:nvPr/>
        </p:nvGrpSpPr>
        <p:grpSpPr>
          <a:xfrm>
            <a:off x="5380089" y="3769773"/>
            <a:ext cx="7306676" cy="518008"/>
            <a:chOff x="2847308" y="3544012"/>
            <a:chExt cx="7306676" cy="518008"/>
          </a:xfrm>
        </p:grpSpPr>
        <p:cxnSp>
          <p:nvCxnSpPr>
            <p:cNvPr id="31" name="Gekrümmte Verbindung 30">
              <a:extLst>
                <a:ext uri="{FF2B5EF4-FFF2-40B4-BE49-F238E27FC236}">
                  <a16:creationId xmlns:a16="http://schemas.microsoft.com/office/drawing/2014/main" id="{66E07356-01CF-C641-969B-11989856E49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847308" y="3544012"/>
              <a:ext cx="1166579" cy="353162"/>
            </a:xfrm>
            <a:prstGeom prst="curvedConnector3">
              <a:avLst>
                <a:gd name="adj1" fmla="val 100453"/>
              </a:avLst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B693C900-9A70-1944-9AD9-8C1E523105EA}"/>
                </a:ext>
              </a:extLst>
            </p:cNvPr>
            <p:cNvSpPr txBox="1"/>
            <p:nvPr/>
          </p:nvSpPr>
          <p:spPr>
            <a:xfrm>
              <a:off x="4013886" y="3692688"/>
              <a:ext cx="61400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... but there are infinitely many rationals, e.g. ½, ⅓, ¼, ...  </a:t>
              </a:r>
            </a:p>
          </p:txBody>
        </p:sp>
      </p:grpSp>
      <p:grpSp>
        <p:nvGrpSpPr>
          <p:cNvPr id="65" name="Gruppieren 64">
            <a:extLst>
              <a:ext uri="{FF2B5EF4-FFF2-40B4-BE49-F238E27FC236}">
                <a16:creationId xmlns:a16="http://schemas.microsoft.com/office/drawing/2014/main" id="{F613E3E4-CBE9-BF43-93B3-0F9C95F02C84}"/>
              </a:ext>
            </a:extLst>
          </p:cNvPr>
          <p:cNvGrpSpPr/>
          <p:nvPr/>
        </p:nvGrpSpPr>
        <p:grpSpPr>
          <a:xfrm>
            <a:off x="316730" y="3016164"/>
            <a:ext cx="11475877" cy="576860"/>
            <a:chOff x="316730" y="3016164"/>
            <a:chExt cx="11475877" cy="576860"/>
          </a:xfrm>
        </p:grpSpPr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F8BC0A53-4934-404F-9B43-85C55DCBCC2A}"/>
                </a:ext>
              </a:extLst>
            </p:cNvPr>
            <p:cNvSpPr txBox="1"/>
            <p:nvPr/>
          </p:nvSpPr>
          <p:spPr>
            <a:xfrm>
              <a:off x="3824557" y="3192914"/>
              <a:ext cx="3678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0</a:t>
              </a:r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D9EDD695-691F-C64F-B6DE-EC641AE39638}"/>
                </a:ext>
              </a:extLst>
            </p:cNvPr>
            <p:cNvSpPr txBox="1"/>
            <p:nvPr/>
          </p:nvSpPr>
          <p:spPr>
            <a:xfrm>
              <a:off x="6483111" y="3192914"/>
              <a:ext cx="5307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1</a:t>
              </a:r>
            </a:p>
          </p:txBody>
        </p:sp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1844E868-BC47-F34D-9F7D-E5A3C5431506}"/>
                </a:ext>
              </a:extLst>
            </p:cNvPr>
            <p:cNvCxnSpPr>
              <a:cxnSpLocks/>
            </p:cNvCxnSpPr>
            <p:nvPr/>
          </p:nvCxnSpPr>
          <p:spPr>
            <a:xfrm>
              <a:off x="316730" y="3016164"/>
              <a:ext cx="11475877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6">
              <a:extLst>
                <a:ext uri="{FF2B5EF4-FFF2-40B4-BE49-F238E27FC236}">
                  <a16:creationId xmlns:a16="http://schemas.microsoft.com/office/drawing/2014/main" id="{2B20A5D7-BCE5-AE4F-99C6-9DE950A38E64}"/>
                </a:ext>
              </a:extLst>
            </p:cNvPr>
            <p:cNvCxnSpPr>
              <a:cxnSpLocks/>
            </p:cNvCxnSpPr>
            <p:nvPr/>
          </p:nvCxnSpPr>
          <p:spPr>
            <a:xfrm>
              <a:off x="6733795" y="3049128"/>
              <a:ext cx="0" cy="194307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>
              <a:extLst>
                <a:ext uri="{FF2B5EF4-FFF2-40B4-BE49-F238E27FC236}">
                  <a16:creationId xmlns:a16="http://schemas.microsoft.com/office/drawing/2014/main" id="{5E5868C3-7CED-B34F-930A-1325BC1F9180}"/>
                </a:ext>
              </a:extLst>
            </p:cNvPr>
            <p:cNvCxnSpPr>
              <a:cxnSpLocks/>
            </p:cNvCxnSpPr>
            <p:nvPr/>
          </p:nvCxnSpPr>
          <p:spPr>
            <a:xfrm>
              <a:off x="4008488" y="3049126"/>
              <a:ext cx="0" cy="194307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>
              <a:extLst>
                <a:ext uri="{FF2B5EF4-FFF2-40B4-BE49-F238E27FC236}">
                  <a16:creationId xmlns:a16="http://schemas.microsoft.com/office/drawing/2014/main" id="{85662B94-32C0-474E-8E91-06A3667D3D05}"/>
                </a:ext>
              </a:extLst>
            </p:cNvPr>
            <p:cNvCxnSpPr>
              <a:cxnSpLocks/>
            </p:cNvCxnSpPr>
            <p:nvPr/>
          </p:nvCxnSpPr>
          <p:spPr>
            <a:xfrm>
              <a:off x="9499016" y="3049126"/>
              <a:ext cx="0" cy="194307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>
              <a:extLst>
                <a:ext uri="{FF2B5EF4-FFF2-40B4-BE49-F238E27FC236}">
                  <a16:creationId xmlns:a16="http://schemas.microsoft.com/office/drawing/2014/main" id="{10CB1257-10B8-2940-A57C-F44676CC4533}"/>
                </a:ext>
              </a:extLst>
            </p:cNvPr>
            <p:cNvCxnSpPr>
              <a:cxnSpLocks/>
            </p:cNvCxnSpPr>
            <p:nvPr/>
          </p:nvCxnSpPr>
          <p:spPr>
            <a:xfrm>
              <a:off x="1230171" y="3049129"/>
              <a:ext cx="0" cy="194307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feld 43">
              <a:extLst>
                <a:ext uri="{FF2B5EF4-FFF2-40B4-BE49-F238E27FC236}">
                  <a16:creationId xmlns:a16="http://schemas.microsoft.com/office/drawing/2014/main" id="{F437B013-EF40-FE42-BF84-D93DD15D0C8E}"/>
                </a:ext>
              </a:extLst>
            </p:cNvPr>
            <p:cNvSpPr txBox="1"/>
            <p:nvPr/>
          </p:nvSpPr>
          <p:spPr>
            <a:xfrm>
              <a:off x="9326124" y="3192914"/>
              <a:ext cx="3678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2</a:t>
              </a:r>
            </a:p>
          </p:txBody>
        </p:sp>
        <p:sp>
          <p:nvSpPr>
            <p:cNvPr id="45" name="Textfeld 44">
              <a:extLst>
                <a:ext uri="{FF2B5EF4-FFF2-40B4-BE49-F238E27FC236}">
                  <a16:creationId xmlns:a16="http://schemas.microsoft.com/office/drawing/2014/main" id="{99F5FDEA-B9EC-3840-AB0F-2C734736F80A}"/>
                </a:ext>
              </a:extLst>
            </p:cNvPr>
            <p:cNvSpPr txBox="1"/>
            <p:nvPr/>
          </p:nvSpPr>
          <p:spPr>
            <a:xfrm>
              <a:off x="896968" y="3192914"/>
              <a:ext cx="5922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-1</a:t>
              </a:r>
            </a:p>
          </p:txBody>
        </p:sp>
      </p:grp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ADD0BD30-F1C8-1F47-A215-1F461D46AD8E}"/>
              </a:ext>
            </a:extLst>
          </p:cNvPr>
          <p:cNvGrpSpPr/>
          <p:nvPr/>
        </p:nvGrpSpPr>
        <p:grpSpPr>
          <a:xfrm>
            <a:off x="4190000" y="3049127"/>
            <a:ext cx="1381870" cy="543897"/>
            <a:chOff x="4190000" y="3049127"/>
            <a:chExt cx="1381870" cy="543897"/>
          </a:xfrm>
        </p:grpSpPr>
        <p:cxnSp>
          <p:nvCxnSpPr>
            <p:cNvPr id="46" name="Gerade Verbindung 45">
              <a:extLst>
                <a:ext uri="{FF2B5EF4-FFF2-40B4-BE49-F238E27FC236}">
                  <a16:creationId xmlns:a16="http://schemas.microsoft.com/office/drawing/2014/main" id="{12040834-F077-9E4B-9316-01BDD97B126F}"/>
                </a:ext>
              </a:extLst>
            </p:cNvPr>
            <p:cNvCxnSpPr>
              <a:cxnSpLocks/>
            </p:cNvCxnSpPr>
            <p:nvPr/>
          </p:nvCxnSpPr>
          <p:spPr>
            <a:xfrm>
              <a:off x="5380089" y="3049127"/>
              <a:ext cx="0" cy="194307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>
              <a:extLst>
                <a:ext uri="{FF2B5EF4-FFF2-40B4-BE49-F238E27FC236}">
                  <a16:creationId xmlns:a16="http://schemas.microsoft.com/office/drawing/2014/main" id="{06FD37BD-D8ED-244F-B72E-5C2053F59837}"/>
                </a:ext>
              </a:extLst>
            </p:cNvPr>
            <p:cNvCxnSpPr>
              <a:cxnSpLocks/>
            </p:cNvCxnSpPr>
            <p:nvPr/>
          </p:nvCxnSpPr>
          <p:spPr>
            <a:xfrm>
              <a:off x="4883689" y="3049127"/>
              <a:ext cx="0" cy="194307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47">
              <a:extLst>
                <a:ext uri="{FF2B5EF4-FFF2-40B4-BE49-F238E27FC236}">
                  <a16:creationId xmlns:a16="http://schemas.microsoft.com/office/drawing/2014/main" id="{3236665B-8B4E-D241-A7D2-DD71CD27F9DF}"/>
                </a:ext>
              </a:extLst>
            </p:cNvPr>
            <p:cNvCxnSpPr>
              <a:cxnSpLocks/>
            </p:cNvCxnSpPr>
            <p:nvPr/>
          </p:nvCxnSpPr>
          <p:spPr>
            <a:xfrm>
              <a:off x="4694360" y="3049127"/>
              <a:ext cx="0" cy="194307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BFBAFA04-1C8A-3C49-8ED5-F46F43BA6EB2}"/>
                </a:ext>
              </a:extLst>
            </p:cNvPr>
            <p:cNvSpPr txBox="1"/>
            <p:nvPr/>
          </p:nvSpPr>
          <p:spPr>
            <a:xfrm>
              <a:off x="4526047" y="3192914"/>
              <a:ext cx="3678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¼</a:t>
              </a:r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03D9E20F-1FFC-6341-9128-BE778B4061F5}"/>
                </a:ext>
              </a:extLst>
            </p:cNvPr>
            <p:cNvSpPr txBox="1"/>
            <p:nvPr/>
          </p:nvSpPr>
          <p:spPr>
            <a:xfrm>
              <a:off x="4725594" y="3192914"/>
              <a:ext cx="3678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⅓</a:t>
              </a:r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FF9170A3-CF1F-F945-9CB0-B74C2E43A827}"/>
                </a:ext>
              </a:extLst>
            </p:cNvPr>
            <p:cNvSpPr txBox="1"/>
            <p:nvPr/>
          </p:nvSpPr>
          <p:spPr>
            <a:xfrm>
              <a:off x="5204008" y="3192914"/>
              <a:ext cx="3678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½</a:t>
              </a:r>
            </a:p>
          </p:txBody>
        </p:sp>
        <p:sp>
          <p:nvSpPr>
            <p:cNvPr id="53" name="Textfeld 52">
              <a:extLst>
                <a:ext uri="{FF2B5EF4-FFF2-40B4-BE49-F238E27FC236}">
                  <a16:creationId xmlns:a16="http://schemas.microsoft.com/office/drawing/2014/main" id="{58127E1A-D93F-2441-8266-AD340CE13421}"/>
                </a:ext>
              </a:extLst>
            </p:cNvPr>
            <p:cNvSpPr txBox="1"/>
            <p:nvPr/>
          </p:nvSpPr>
          <p:spPr>
            <a:xfrm>
              <a:off x="4190000" y="3135702"/>
              <a:ext cx="5124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...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49F4A069-6523-6B4F-80E1-042273ECAD2A}"/>
                  </a:ext>
                </a:extLst>
              </p:cNvPr>
              <p:cNvSpPr txBox="1"/>
              <p:nvPr/>
            </p:nvSpPr>
            <p:spPr>
              <a:xfrm>
                <a:off x="580765" y="5256007"/>
                <a:ext cx="9025690" cy="768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rationals are dense: Between any two rational numbers there is another rational number.</a:t>
                </a:r>
              </a:p>
              <a:p>
                <a:r>
                  <a:rPr lang="en-GB" dirty="0"/>
                  <a:t>Proof. Take the midpoint between the two: 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GB" dirty="0"/>
                  <a:t> 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𝑎𝑑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𝑏𝑐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𝑏𝑑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49F4A069-6523-6B4F-80E1-042273ECA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65" y="5256007"/>
                <a:ext cx="9025690" cy="768287"/>
              </a:xfrm>
              <a:prstGeom prst="rect">
                <a:avLst/>
              </a:prstGeom>
              <a:blipFill>
                <a:blip r:embed="rId2"/>
                <a:stretch>
                  <a:fillRect l="-563" t="-3279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0724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0E49E-8BE5-5A4C-98B5-084C229A0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we enumerate the rationals?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1E53F7-F76E-E148-B1BB-3EAC1041B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863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We snake through them.</a:t>
            </a:r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FB113C32-D105-B246-B362-9B77B86A0228}"/>
              </a:ext>
            </a:extLst>
          </p:cNvPr>
          <p:cNvGrpSpPr/>
          <p:nvPr/>
        </p:nvGrpSpPr>
        <p:grpSpPr>
          <a:xfrm>
            <a:off x="6299202" y="1690688"/>
            <a:ext cx="4273099" cy="4392493"/>
            <a:chOff x="6667502" y="1431386"/>
            <a:chExt cx="4273099" cy="43924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feld 6">
                  <a:extLst>
                    <a:ext uri="{FF2B5EF4-FFF2-40B4-BE49-F238E27FC236}">
                      <a16:creationId xmlns:a16="http://schemas.microsoft.com/office/drawing/2014/main" id="{35D88E87-AD21-4449-AA1F-9C652F197488}"/>
                    </a:ext>
                  </a:extLst>
                </p:cNvPr>
                <p:cNvSpPr txBox="1"/>
                <p:nvPr/>
              </p:nvSpPr>
              <p:spPr>
                <a:xfrm>
                  <a:off x="6819233" y="1431386"/>
                  <a:ext cx="181139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" name="Textfeld 6">
                  <a:extLst>
                    <a:ext uri="{FF2B5EF4-FFF2-40B4-BE49-F238E27FC236}">
                      <a16:creationId xmlns:a16="http://schemas.microsoft.com/office/drawing/2014/main" id="{35D88E87-AD21-4449-AA1F-9C652F1974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19233" y="1431386"/>
                  <a:ext cx="181139" cy="518604"/>
                </a:xfrm>
                <a:prstGeom prst="rect">
                  <a:avLst/>
                </a:prstGeom>
                <a:blipFill>
                  <a:blip r:embed="rId2"/>
                  <a:stretch>
                    <a:fillRect l="-26667" t="-2381" r="-33333" b="-119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feld 7">
                  <a:extLst>
                    <a:ext uri="{FF2B5EF4-FFF2-40B4-BE49-F238E27FC236}">
                      <a16:creationId xmlns:a16="http://schemas.microsoft.com/office/drawing/2014/main" id="{69F0063B-B2D2-9E44-923B-013F9D02C735}"/>
                    </a:ext>
                  </a:extLst>
                </p:cNvPr>
                <p:cNvSpPr txBox="1"/>
                <p:nvPr/>
              </p:nvSpPr>
              <p:spPr>
                <a:xfrm>
                  <a:off x="7974933" y="1444341"/>
                  <a:ext cx="181139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" name="Textfeld 7">
                  <a:extLst>
                    <a:ext uri="{FF2B5EF4-FFF2-40B4-BE49-F238E27FC236}">
                      <a16:creationId xmlns:a16="http://schemas.microsoft.com/office/drawing/2014/main" id="{69F0063B-B2D2-9E44-923B-013F9D02C7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74933" y="1444341"/>
                  <a:ext cx="181139" cy="518604"/>
                </a:xfrm>
                <a:prstGeom prst="rect">
                  <a:avLst/>
                </a:prstGeom>
                <a:blipFill>
                  <a:blip r:embed="rId3"/>
                  <a:stretch>
                    <a:fillRect l="-26667" t="-2381" r="-26667" b="-119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feld 8">
                  <a:extLst>
                    <a:ext uri="{FF2B5EF4-FFF2-40B4-BE49-F238E27FC236}">
                      <a16:creationId xmlns:a16="http://schemas.microsoft.com/office/drawing/2014/main" id="{243436EF-ECAF-7847-8C47-FC4B57FE7130}"/>
                    </a:ext>
                  </a:extLst>
                </p:cNvPr>
                <p:cNvSpPr txBox="1"/>
                <p:nvPr/>
              </p:nvSpPr>
              <p:spPr>
                <a:xfrm>
                  <a:off x="9130633" y="1444341"/>
                  <a:ext cx="181139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9" name="Textfeld 8">
                  <a:extLst>
                    <a:ext uri="{FF2B5EF4-FFF2-40B4-BE49-F238E27FC236}">
                      <a16:creationId xmlns:a16="http://schemas.microsoft.com/office/drawing/2014/main" id="{243436EF-ECAF-7847-8C47-FC4B57FE71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0633" y="1444341"/>
                  <a:ext cx="181139" cy="518604"/>
                </a:xfrm>
                <a:prstGeom prst="rect">
                  <a:avLst/>
                </a:prstGeom>
                <a:blipFill>
                  <a:blip r:embed="rId4"/>
                  <a:stretch>
                    <a:fillRect l="-26667" t="-2381" r="-26667" b="-119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feld 9">
                  <a:extLst>
                    <a:ext uri="{FF2B5EF4-FFF2-40B4-BE49-F238E27FC236}">
                      <a16:creationId xmlns:a16="http://schemas.microsoft.com/office/drawing/2014/main" id="{888981ED-BFEE-CB4C-BF43-76E18772D391}"/>
                    </a:ext>
                  </a:extLst>
                </p:cNvPr>
                <p:cNvSpPr txBox="1"/>
                <p:nvPr/>
              </p:nvSpPr>
              <p:spPr>
                <a:xfrm>
                  <a:off x="6819233" y="2650586"/>
                  <a:ext cx="181139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0" name="Textfeld 9">
                  <a:extLst>
                    <a:ext uri="{FF2B5EF4-FFF2-40B4-BE49-F238E27FC236}">
                      <a16:creationId xmlns:a16="http://schemas.microsoft.com/office/drawing/2014/main" id="{888981ED-BFEE-CB4C-BF43-76E18772D3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19233" y="2650586"/>
                  <a:ext cx="181139" cy="518604"/>
                </a:xfrm>
                <a:prstGeom prst="rect">
                  <a:avLst/>
                </a:prstGeom>
                <a:blipFill>
                  <a:blip r:embed="rId5"/>
                  <a:stretch>
                    <a:fillRect l="-26667" t="-2381" r="-33333" b="-119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feld 10">
                  <a:extLst>
                    <a:ext uri="{FF2B5EF4-FFF2-40B4-BE49-F238E27FC236}">
                      <a16:creationId xmlns:a16="http://schemas.microsoft.com/office/drawing/2014/main" id="{ED928E69-E718-CC42-BDF6-F4FCC8EFA91D}"/>
                    </a:ext>
                  </a:extLst>
                </p:cNvPr>
                <p:cNvSpPr txBox="1"/>
                <p:nvPr/>
              </p:nvSpPr>
              <p:spPr>
                <a:xfrm>
                  <a:off x="7974933" y="2649523"/>
                  <a:ext cx="181139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Textfeld 10">
                  <a:extLst>
                    <a:ext uri="{FF2B5EF4-FFF2-40B4-BE49-F238E27FC236}">
                      <a16:creationId xmlns:a16="http://schemas.microsoft.com/office/drawing/2014/main" id="{ED928E69-E718-CC42-BDF6-F4FCC8EFA91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74933" y="2649523"/>
                  <a:ext cx="181139" cy="518604"/>
                </a:xfrm>
                <a:prstGeom prst="rect">
                  <a:avLst/>
                </a:prstGeom>
                <a:blipFill>
                  <a:blip r:embed="rId6"/>
                  <a:stretch>
                    <a:fillRect l="-26667" t="-2381" r="-26667" b="-119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feld 11">
                  <a:extLst>
                    <a:ext uri="{FF2B5EF4-FFF2-40B4-BE49-F238E27FC236}">
                      <a16:creationId xmlns:a16="http://schemas.microsoft.com/office/drawing/2014/main" id="{F4B0CD4F-2AA3-FC41-82D3-B4F738C79ADD}"/>
                    </a:ext>
                  </a:extLst>
                </p:cNvPr>
                <p:cNvSpPr txBox="1"/>
                <p:nvPr/>
              </p:nvSpPr>
              <p:spPr>
                <a:xfrm>
                  <a:off x="9130633" y="2649523"/>
                  <a:ext cx="181139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2" name="Textfeld 11">
                  <a:extLst>
                    <a:ext uri="{FF2B5EF4-FFF2-40B4-BE49-F238E27FC236}">
                      <a16:creationId xmlns:a16="http://schemas.microsoft.com/office/drawing/2014/main" id="{F4B0CD4F-2AA3-FC41-82D3-B4F738C79A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0633" y="2649523"/>
                  <a:ext cx="181139" cy="518604"/>
                </a:xfrm>
                <a:prstGeom prst="rect">
                  <a:avLst/>
                </a:prstGeom>
                <a:blipFill>
                  <a:blip r:embed="rId7"/>
                  <a:stretch>
                    <a:fillRect l="-26667" t="-2381" r="-26667" b="-119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feld 12">
                  <a:extLst>
                    <a:ext uri="{FF2B5EF4-FFF2-40B4-BE49-F238E27FC236}">
                      <a16:creationId xmlns:a16="http://schemas.microsoft.com/office/drawing/2014/main" id="{A71BC9E2-2E27-FC46-9928-C5A7F0F5B174}"/>
                    </a:ext>
                  </a:extLst>
                </p:cNvPr>
                <p:cNvSpPr txBox="1"/>
                <p:nvPr/>
              </p:nvSpPr>
              <p:spPr>
                <a:xfrm>
                  <a:off x="6819233" y="3869786"/>
                  <a:ext cx="181139" cy="5203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3" name="Textfeld 12">
                  <a:extLst>
                    <a:ext uri="{FF2B5EF4-FFF2-40B4-BE49-F238E27FC236}">
                      <a16:creationId xmlns:a16="http://schemas.microsoft.com/office/drawing/2014/main" id="{A71BC9E2-2E27-FC46-9928-C5A7F0F5B1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19233" y="3869786"/>
                  <a:ext cx="181139" cy="520399"/>
                </a:xfrm>
                <a:prstGeom prst="rect">
                  <a:avLst/>
                </a:prstGeom>
                <a:blipFill>
                  <a:blip r:embed="rId8"/>
                  <a:stretch>
                    <a:fillRect l="-26667" t="-2381" r="-33333" b="-119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feld 13">
                  <a:extLst>
                    <a:ext uri="{FF2B5EF4-FFF2-40B4-BE49-F238E27FC236}">
                      <a16:creationId xmlns:a16="http://schemas.microsoft.com/office/drawing/2014/main" id="{0714A920-5E0F-EC41-A38A-FB6A87236214}"/>
                    </a:ext>
                  </a:extLst>
                </p:cNvPr>
                <p:cNvSpPr txBox="1"/>
                <p:nvPr/>
              </p:nvSpPr>
              <p:spPr>
                <a:xfrm>
                  <a:off x="7974932" y="3829830"/>
                  <a:ext cx="181139" cy="5203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4" name="Textfeld 13">
                  <a:extLst>
                    <a:ext uri="{FF2B5EF4-FFF2-40B4-BE49-F238E27FC236}">
                      <a16:creationId xmlns:a16="http://schemas.microsoft.com/office/drawing/2014/main" id="{0714A920-5E0F-EC41-A38A-FB6A872362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74932" y="3829830"/>
                  <a:ext cx="181139" cy="520399"/>
                </a:xfrm>
                <a:prstGeom prst="rect">
                  <a:avLst/>
                </a:prstGeom>
                <a:blipFill>
                  <a:blip r:embed="rId9"/>
                  <a:stretch>
                    <a:fillRect l="-26667" t="-4762" r="-26667" b="-119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feld 14">
                  <a:extLst>
                    <a:ext uri="{FF2B5EF4-FFF2-40B4-BE49-F238E27FC236}">
                      <a16:creationId xmlns:a16="http://schemas.microsoft.com/office/drawing/2014/main" id="{BADD9F4A-4058-2644-BC82-3FE62DF56B5E}"/>
                    </a:ext>
                  </a:extLst>
                </p:cNvPr>
                <p:cNvSpPr txBox="1"/>
                <p:nvPr/>
              </p:nvSpPr>
              <p:spPr>
                <a:xfrm>
                  <a:off x="9132638" y="3852910"/>
                  <a:ext cx="181139" cy="5203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feld 14">
                  <a:extLst>
                    <a:ext uri="{FF2B5EF4-FFF2-40B4-BE49-F238E27FC236}">
                      <a16:creationId xmlns:a16="http://schemas.microsoft.com/office/drawing/2014/main" id="{BADD9F4A-4058-2644-BC82-3FE62DF56B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2638" y="3852910"/>
                  <a:ext cx="181139" cy="520399"/>
                </a:xfrm>
                <a:prstGeom prst="rect">
                  <a:avLst/>
                </a:prstGeom>
                <a:blipFill>
                  <a:blip r:embed="rId10"/>
                  <a:stretch>
                    <a:fillRect l="-26667" t="-7317" r="-26667" b="-1219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B3A673DC-D942-5745-9109-FA5A58BD9D8A}"/>
                </a:ext>
              </a:extLst>
            </p:cNvPr>
            <p:cNvSpPr txBox="1"/>
            <p:nvPr/>
          </p:nvSpPr>
          <p:spPr>
            <a:xfrm>
              <a:off x="10092373" y="1444341"/>
              <a:ext cx="832623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dirty="0"/>
                <a:t>.  .  .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0CDF740B-FA91-B04F-82C5-AADA940D49FF}"/>
                </a:ext>
              </a:extLst>
            </p:cNvPr>
            <p:cNvSpPr txBox="1"/>
            <p:nvPr/>
          </p:nvSpPr>
          <p:spPr>
            <a:xfrm>
              <a:off x="6667502" y="4808216"/>
              <a:ext cx="51245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.</a:t>
              </a:r>
            </a:p>
            <a:p>
              <a:pPr algn="ctr"/>
              <a:r>
                <a:rPr lang="en-GB" sz="2000" dirty="0"/>
                <a:t>.</a:t>
              </a:r>
            </a:p>
            <a:p>
              <a:pPr algn="ctr"/>
              <a:r>
                <a:rPr lang="en-GB" sz="2000" dirty="0"/>
                <a:t>.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7771CB2B-B0F8-EA4C-9B1E-11BFF9367D2F}"/>
                </a:ext>
              </a:extLst>
            </p:cNvPr>
            <p:cNvSpPr txBox="1"/>
            <p:nvPr/>
          </p:nvSpPr>
          <p:spPr>
            <a:xfrm>
              <a:off x="10107978" y="2654932"/>
              <a:ext cx="832623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dirty="0"/>
                <a:t>.  .  .</a:t>
              </a:r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1E004FE4-C5E2-FF40-9ECE-E22EF7E9D4EC}"/>
                </a:ext>
              </a:extLst>
            </p:cNvPr>
            <p:cNvSpPr txBox="1"/>
            <p:nvPr/>
          </p:nvSpPr>
          <p:spPr>
            <a:xfrm>
              <a:off x="10107978" y="3852910"/>
              <a:ext cx="832623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dirty="0"/>
                <a:t>.  .  .</a:t>
              </a:r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8C3052FD-E110-F14F-8974-81AFA9F9ED7F}"/>
                </a:ext>
              </a:extLst>
            </p:cNvPr>
            <p:cNvSpPr txBox="1"/>
            <p:nvPr/>
          </p:nvSpPr>
          <p:spPr>
            <a:xfrm>
              <a:off x="7810504" y="4799437"/>
              <a:ext cx="51245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.</a:t>
              </a:r>
            </a:p>
            <a:p>
              <a:pPr algn="ctr"/>
              <a:r>
                <a:rPr lang="en-GB" sz="2000" dirty="0"/>
                <a:t>.</a:t>
              </a:r>
            </a:p>
            <a:p>
              <a:pPr algn="ctr"/>
              <a:r>
                <a:rPr lang="en-GB" sz="2000" dirty="0"/>
                <a:t>.</a:t>
              </a: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8208A579-6DEA-9142-8F81-4E86049F4C14}"/>
                </a:ext>
              </a:extLst>
            </p:cNvPr>
            <p:cNvSpPr txBox="1"/>
            <p:nvPr/>
          </p:nvSpPr>
          <p:spPr>
            <a:xfrm>
              <a:off x="8964976" y="4799436"/>
              <a:ext cx="51245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.</a:t>
              </a:r>
            </a:p>
            <a:p>
              <a:pPr algn="ctr"/>
              <a:r>
                <a:rPr lang="en-GB" sz="2000" dirty="0"/>
                <a:t>.</a:t>
              </a:r>
            </a:p>
            <a:p>
              <a:pPr algn="ctr"/>
              <a:r>
                <a:rPr lang="en-GB" sz="2000" dirty="0"/>
                <a:t>.</a:t>
              </a:r>
            </a:p>
          </p:txBody>
        </p:sp>
      </p:grp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03907B3C-B1C6-6C4C-B0D1-12F41976D7F6}"/>
              </a:ext>
            </a:extLst>
          </p:cNvPr>
          <p:cNvCxnSpPr>
            <a:cxnSpLocks/>
          </p:cNvCxnSpPr>
          <p:nvPr/>
        </p:nvCxnSpPr>
        <p:spPr>
          <a:xfrm>
            <a:off x="6811653" y="1949990"/>
            <a:ext cx="630551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82C0FE45-8811-2E41-9FB0-5444534A1CB3}"/>
              </a:ext>
            </a:extLst>
          </p:cNvPr>
          <p:cNvCxnSpPr>
            <a:cxnSpLocks/>
          </p:cNvCxnSpPr>
          <p:nvPr/>
        </p:nvCxnSpPr>
        <p:spPr>
          <a:xfrm flipH="1">
            <a:off x="6729224" y="2222247"/>
            <a:ext cx="711752" cy="76754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712C0D9B-C1C0-284A-8A4A-BDC7497A0DB7}"/>
              </a:ext>
            </a:extLst>
          </p:cNvPr>
          <p:cNvCxnSpPr>
            <a:cxnSpLocks/>
          </p:cNvCxnSpPr>
          <p:nvPr/>
        </p:nvCxnSpPr>
        <p:spPr>
          <a:xfrm>
            <a:off x="6541502" y="3585011"/>
            <a:ext cx="0" cy="40809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AD5B64FD-823F-1846-BF9D-112D86B04F42}"/>
              </a:ext>
            </a:extLst>
          </p:cNvPr>
          <p:cNvCxnSpPr>
            <a:cxnSpLocks/>
          </p:cNvCxnSpPr>
          <p:nvPr/>
        </p:nvCxnSpPr>
        <p:spPr>
          <a:xfrm flipV="1">
            <a:off x="6729224" y="3327431"/>
            <a:ext cx="772803" cy="93316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4F53EE1E-0267-3945-A462-381B0F987EA0}"/>
              </a:ext>
            </a:extLst>
          </p:cNvPr>
          <p:cNvCxnSpPr>
            <a:cxnSpLocks/>
          </p:cNvCxnSpPr>
          <p:nvPr/>
        </p:nvCxnSpPr>
        <p:spPr>
          <a:xfrm flipV="1">
            <a:off x="7860749" y="2055923"/>
            <a:ext cx="772803" cy="93316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C4C488CE-9D23-794D-B6FF-83611FEC5DBB}"/>
              </a:ext>
            </a:extLst>
          </p:cNvPr>
          <p:cNvCxnSpPr>
            <a:cxnSpLocks/>
          </p:cNvCxnSpPr>
          <p:nvPr/>
        </p:nvCxnSpPr>
        <p:spPr>
          <a:xfrm>
            <a:off x="9109127" y="1964533"/>
            <a:ext cx="630551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95A28348-0E06-B340-9A28-B373E45FF6EF}"/>
              </a:ext>
            </a:extLst>
          </p:cNvPr>
          <p:cNvCxnSpPr>
            <a:cxnSpLocks/>
          </p:cNvCxnSpPr>
          <p:nvPr/>
        </p:nvCxnSpPr>
        <p:spPr>
          <a:xfrm flipH="1">
            <a:off x="9082505" y="2222247"/>
            <a:ext cx="802615" cy="84575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8234B148-7DCF-EB4C-8B69-15B7BFEBFF94}"/>
              </a:ext>
            </a:extLst>
          </p:cNvPr>
          <p:cNvCxnSpPr>
            <a:cxnSpLocks/>
          </p:cNvCxnSpPr>
          <p:nvPr/>
        </p:nvCxnSpPr>
        <p:spPr>
          <a:xfrm flipH="1">
            <a:off x="7916552" y="3415215"/>
            <a:ext cx="781391" cy="84538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>
            <a:extLst>
              <a:ext uri="{FF2B5EF4-FFF2-40B4-BE49-F238E27FC236}">
                <a16:creationId xmlns:a16="http://schemas.microsoft.com/office/drawing/2014/main" id="{CB4C1890-A66A-4448-9C36-910D7F637B5A}"/>
              </a:ext>
            </a:extLst>
          </p:cNvPr>
          <p:cNvCxnSpPr>
            <a:cxnSpLocks/>
          </p:cNvCxnSpPr>
          <p:nvPr/>
        </p:nvCxnSpPr>
        <p:spPr>
          <a:xfrm flipH="1">
            <a:off x="6749152" y="4555833"/>
            <a:ext cx="781391" cy="84538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91E85405-D320-A547-9540-CA40DB0D89D6}"/>
              </a:ext>
            </a:extLst>
          </p:cNvPr>
          <p:cNvCxnSpPr>
            <a:cxnSpLocks/>
          </p:cNvCxnSpPr>
          <p:nvPr/>
        </p:nvCxnSpPr>
        <p:spPr>
          <a:xfrm flipV="1">
            <a:off x="7886037" y="4555833"/>
            <a:ext cx="772803" cy="93316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B066AE73-19BA-2442-BC4C-6CE5C105FB37}"/>
              </a:ext>
            </a:extLst>
          </p:cNvPr>
          <p:cNvCxnSpPr>
            <a:cxnSpLocks/>
          </p:cNvCxnSpPr>
          <p:nvPr/>
        </p:nvCxnSpPr>
        <p:spPr>
          <a:xfrm flipV="1">
            <a:off x="9007862" y="3191660"/>
            <a:ext cx="772803" cy="93316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25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EBB9E5-3B69-5F47-888F-91C16847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Don’t believe me? Here’s the code!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C81EB9-4258-D348-8D77-AE96B0D8C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471"/>
            <a:ext cx="3513083" cy="4351338"/>
          </a:xfrm>
        </p:spPr>
        <p:txBody>
          <a:bodyPr>
            <a:normAutofit fontScale="3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a, b, walk, direction, n = 1, 1, 2, 0,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previous = set()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pairing = {0: '0'}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>
              <a:latin typeface="Courier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while True: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if not a/b in previous: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n+=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if b == 1: pairing[n] = '{}'.format(a)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else: pairing[n] = '{}/{}'.format(</a:t>
            </a:r>
            <a:r>
              <a:rPr lang="en-GB" dirty="0" err="1">
                <a:latin typeface="Courier" pitchFamily="2" charset="0"/>
              </a:rPr>
              <a:t>a,b</a:t>
            </a:r>
            <a:r>
              <a:rPr lang="en-GB" dirty="0">
                <a:latin typeface="Courier" pitchFamily="2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n+=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if b == 1: pairing[n] = '-{}'.format(a)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else: pairing[n] = '-{}/{}'.format(</a:t>
            </a:r>
            <a:r>
              <a:rPr lang="en-GB" dirty="0" err="1">
                <a:latin typeface="Courier" pitchFamily="2" charset="0"/>
              </a:rPr>
              <a:t>a,b</a:t>
            </a:r>
            <a:r>
              <a:rPr lang="en-GB" dirty="0">
                <a:latin typeface="Courier" pitchFamily="2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</a:t>
            </a:r>
            <a:r>
              <a:rPr lang="en-GB" dirty="0" err="1">
                <a:latin typeface="Courier" pitchFamily="2" charset="0"/>
              </a:rPr>
              <a:t>previous.add</a:t>
            </a:r>
            <a:r>
              <a:rPr lang="en-GB" dirty="0">
                <a:latin typeface="Courier" pitchFamily="2" charset="0"/>
              </a:rPr>
              <a:t>(a/b)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>
              <a:latin typeface="Courier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if direction == 0: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a +=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direction, step = 1, 1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>
              <a:latin typeface="Courier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</a:t>
            </a:r>
            <a:r>
              <a:rPr lang="en-GB" dirty="0" err="1">
                <a:latin typeface="Courier" pitchFamily="2" charset="0"/>
              </a:rPr>
              <a:t>elif</a:t>
            </a:r>
            <a:r>
              <a:rPr lang="en-GB" dirty="0">
                <a:latin typeface="Courier" pitchFamily="2" charset="0"/>
              </a:rPr>
              <a:t> direction == 1: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a -=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b +=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step += 1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>
              <a:latin typeface="Courier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if step == walk: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    walk +=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    direction, step = 2, 1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>
              <a:latin typeface="Courier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</a:t>
            </a:r>
            <a:r>
              <a:rPr lang="en-GB" dirty="0" err="1">
                <a:latin typeface="Courier" pitchFamily="2" charset="0"/>
              </a:rPr>
              <a:t>elif</a:t>
            </a:r>
            <a:r>
              <a:rPr lang="en-GB" dirty="0">
                <a:latin typeface="Courier" pitchFamily="2" charset="0"/>
              </a:rPr>
              <a:t> direction == 2: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b +=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direction = 3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>
              <a:latin typeface="Courier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</a:t>
            </a:r>
            <a:r>
              <a:rPr lang="en-GB" dirty="0" err="1">
                <a:latin typeface="Courier" pitchFamily="2" charset="0"/>
              </a:rPr>
              <a:t>elif</a:t>
            </a:r>
            <a:r>
              <a:rPr lang="en-GB" dirty="0">
                <a:latin typeface="Courier" pitchFamily="2" charset="0"/>
              </a:rPr>
              <a:t> direction == 3: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a +=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b -=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step += 1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>
              <a:latin typeface="Courier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if step == walk: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    direction, step = 0,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ourier" pitchFamily="2" charset="0"/>
              </a:rPr>
              <a:t>            walk += 1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E708D8D-6089-3648-AA1D-8C56B8B101E4}"/>
              </a:ext>
            </a:extLst>
          </p:cNvPr>
          <p:cNvSpPr txBox="1"/>
          <p:nvPr/>
        </p:nvSpPr>
        <p:spPr>
          <a:xfrm>
            <a:off x="4850525" y="1843471"/>
            <a:ext cx="39407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This Python code generates a dictionary between the natural numbers (the keys) and the rational numbers (the values).</a:t>
            </a:r>
          </a:p>
        </p:txBody>
      </p:sp>
      <p:pic>
        <p:nvPicPr>
          <p:cNvPr id="6" name="Grafik 5" descr="Ein Bild, das Computer, verschieden, schwarz, Laptop enthält.&#10;&#10;Automatisch generierte Beschreibung">
            <a:extLst>
              <a:ext uri="{FF2B5EF4-FFF2-40B4-BE49-F238E27FC236}">
                <a16:creationId xmlns:a16="http://schemas.microsoft.com/office/drawing/2014/main" id="{17F080D4-3D4A-B948-A2E6-67C7D949E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154" y="1843471"/>
            <a:ext cx="996518" cy="4106023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4AB6AFF-6DCC-394D-9661-B6885F3DD439}"/>
              </a:ext>
            </a:extLst>
          </p:cNvPr>
          <p:cNvSpPr txBox="1"/>
          <p:nvPr/>
        </p:nvSpPr>
        <p:spPr>
          <a:xfrm>
            <a:off x="4850525" y="2919584"/>
            <a:ext cx="3940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This code of course never stops (CTRL+C before your machine starts to burn up), but then how could an enumeration of an infinite set ever stop?</a:t>
            </a:r>
          </a:p>
        </p:txBody>
      </p:sp>
    </p:spTree>
    <p:extLst>
      <p:ext uri="{BB962C8B-B14F-4D97-AF65-F5344CB8AC3E}">
        <p14:creationId xmlns:p14="http://schemas.microsoft.com/office/powerpoint/2010/main" val="3401194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34F28-1105-B54B-8FBA-DF8B448E0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uncountable set: the real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785E658-0271-2D4E-971C-E8D3A6338A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n-GB" dirty="0"/>
                  <a:t>The set of real numbers contains all the rationals numbers plus all the stuff in between (the irrational numbers, to use the lingo), such as your favourite numbers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, </a:t>
                </a:r>
                <a:r>
                  <a:rPr lang="en-GB" i="1" dirty="0"/>
                  <a:t>e</a:t>
                </a:r>
                <a:r>
                  <a:rPr lang="en-GB" dirty="0"/>
                  <a:t> and 𝜋.</a:t>
                </a:r>
              </a:p>
              <a:p>
                <a:pPr marL="0" indent="0" algn="just">
                  <a:buNone/>
                </a:pPr>
                <a:r>
                  <a:rPr lang="en-GB" dirty="0"/>
                  <a:t>Theorem. </a:t>
                </a:r>
                <a:r>
                  <a:rPr lang="en-GB" i="1" dirty="0"/>
                  <a:t>The set of real numbers set is </a:t>
                </a:r>
                <a:r>
                  <a:rPr lang="en-GB" b="1" i="1" dirty="0"/>
                  <a:t>not</a:t>
                </a:r>
                <a:r>
                  <a:rPr lang="en-GB" i="1" dirty="0"/>
                  <a:t> countable: It has a larger cardinality than that of the natural numbers.</a:t>
                </a:r>
              </a:p>
              <a:p>
                <a:pPr marL="0" indent="0" algn="just">
                  <a:buNone/>
                </a:pPr>
                <a:r>
                  <a:rPr lang="en-GB" dirty="0"/>
                  <a:t>Georg Cantor published the first proof of this theorem in 1891. It is milestone in modern mathematical thought.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785E658-0271-2D4E-971C-E8D3A6338A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632" r="-10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829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F6E187-1AD0-3D47-97F1-736D11BD6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proof: Cantor’s diagonal argument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8A451E-32E7-004D-B944-B1FE5B600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400300" cy="2632075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GB" dirty="0"/>
              <a:t>0.12345...</a:t>
            </a:r>
          </a:p>
          <a:p>
            <a:pPr marL="0" indent="0">
              <a:buNone/>
            </a:pPr>
            <a:r>
              <a:rPr lang="en-GB" dirty="0"/>
              <a:t>(2) 0.34563...</a:t>
            </a:r>
          </a:p>
          <a:p>
            <a:pPr marL="0" indent="0">
              <a:buNone/>
            </a:pPr>
            <a:r>
              <a:rPr lang="en-GB" dirty="0"/>
              <a:t>(3) 0.97993...</a:t>
            </a:r>
          </a:p>
          <a:p>
            <a:pPr marL="0" indent="0">
              <a:buNone/>
            </a:pPr>
            <a:r>
              <a:rPr lang="en-GB" dirty="0"/>
              <a:t>(4) 0.12222...</a:t>
            </a:r>
          </a:p>
          <a:p>
            <a:pPr marL="0" indent="0">
              <a:buNone/>
            </a:pPr>
            <a:r>
              <a:rPr lang="en-GB" dirty="0"/>
              <a:t>(5) 0.75757...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23B1907-F0B1-0C4F-BE33-62F2DE3D539E}"/>
              </a:ext>
            </a:extLst>
          </p:cNvPr>
          <p:cNvSpPr txBox="1"/>
          <p:nvPr/>
        </p:nvSpPr>
        <p:spPr>
          <a:xfrm>
            <a:off x="3606800" y="1825625"/>
            <a:ext cx="8102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/>
              <a:t>The proof is by contraction: We suppose that we </a:t>
            </a:r>
            <a:r>
              <a:rPr lang="en-GB" sz="2800" i="1" dirty="0"/>
              <a:t>could</a:t>
            </a:r>
            <a:r>
              <a:rPr lang="en-GB" sz="2800" dirty="0"/>
              <a:t> enumerate the real numbers and then show that this supposition leads to a contradiction.</a:t>
            </a:r>
          </a:p>
          <a:p>
            <a:pPr algn="just"/>
            <a:endParaRPr lang="en-GB" dirty="0"/>
          </a:p>
          <a:p>
            <a:pPr algn="just"/>
            <a:r>
              <a:rPr lang="en-GB" sz="2800" dirty="0"/>
              <a:t>The trick: In the </a:t>
            </a:r>
            <a:r>
              <a:rPr lang="en-GB" sz="2800" i="1" dirty="0"/>
              <a:t>n</a:t>
            </a:r>
            <a:r>
              <a:rPr lang="en-GB" sz="2800" baseline="30000" dirty="0"/>
              <a:t>th</a:t>
            </a:r>
            <a:r>
              <a:rPr lang="en-GB" sz="2800" dirty="0"/>
              <a:t> number we change the </a:t>
            </a:r>
            <a:r>
              <a:rPr lang="en-GB" sz="2800" i="1" dirty="0"/>
              <a:t>n</a:t>
            </a:r>
            <a:r>
              <a:rPr lang="en-GB" sz="2800" baseline="30000" dirty="0"/>
              <a:t>th</a:t>
            </a:r>
            <a:r>
              <a:rPr lang="en-GB" sz="2800" dirty="0"/>
              <a:t> digit.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597CFBEF-A4EE-604B-9C16-2F8A75F1942D}"/>
              </a:ext>
            </a:extLst>
          </p:cNvPr>
          <p:cNvSpPr txBox="1">
            <a:spLocks/>
          </p:cNvSpPr>
          <p:nvPr/>
        </p:nvSpPr>
        <p:spPr>
          <a:xfrm>
            <a:off x="838200" y="4318000"/>
            <a:ext cx="2400300" cy="1709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  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  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  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089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F6E187-1AD0-3D47-97F1-736D11BD6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proof: Cantor’s diagonal argument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8A451E-32E7-004D-B944-B1FE5B600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400300" cy="2632075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GB" dirty="0"/>
              <a:t>0.</a:t>
            </a:r>
            <a:r>
              <a:rPr lang="en-GB" dirty="0">
                <a:solidFill>
                  <a:srgbClr val="FF0000"/>
                </a:solidFill>
              </a:rPr>
              <a:t>2</a:t>
            </a:r>
            <a:r>
              <a:rPr lang="en-GB" dirty="0"/>
              <a:t>2345...</a:t>
            </a:r>
          </a:p>
          <a:p>
            <a:pPr marL="0" indent="0">
              <a:buNone/>
            </a:pPr>
            <a:r>
              <a:rPr lang="en-GB" dirty="0"/>
              <a:t>(2) 0.3</a:t>
            </a:r>
            <a:r>
              <a:rPr lang="en-GB" dirty="0">
                <a:solidFill>
                  <a:srgbClr val="FF0000"/>
                </a:solidFill>
              </a:rPr>
              <a:t>5</a:t>
            </a:r>
            <a:r>
              <a:rPr lang="en-GB" dirty="0"/>
              <a:t>563...</a:t>
            </a:r>
          </a:p>
          <a:p>
            <a:pPr marL="0" indent="0">
              <a:buNone/>
            </a:pPr>
            <a:r>
              <a:rPr lang="en-GB" dirty="0"/>
              <a:t>(3) 0.97</a:t>
            </a:r>
            <a:r>
              <a:rPr lang="en-GB" dirty="0">
                <a:solidFill>
                  <a:srgbClr val="FF0000"/>
                </a:solidFill>
              </a:rPr>
              <a:t>0</a:t>
            </a:r>
            <a:r>
              <a:rPr lang="en-GB" dirty="0"/>
              <a:t>93...</a:t>
            </a:r>
          </a:p>
          <a:p>
            <a:pPr marL="0" indent="0">
              <a:buNone/>
            </a:pPr>
            <a:r>
              <a:rPr lang="en-GB" dirty="0"/>
              <a:t>(4) 0.122</a:t>
            </a:r>
            <a:r>
              <a:rPr lang="en-GB" dirty="0">
                <a:solidFill>
                  <a:srgbClr val="FF0000"/>
                </a:solidFill>
              </a:rPr>
              <a:t>3</a:t>
            </a:r>
            <a:r>
              <a:rPr lang="en-GB" dirty="0"/>
              <a:t>2...</a:t>
            </a:r>
          </a:p>
          <a:p>
            <a:pPr marL="0" indent="0">
              <a:buNone/>
            </a:pPr>
            <a:r>
              <a:rPr lang="en-GB" dirty="0"/>
              <a:t>(5) 0.7575</a:t>
            </a:r>
            <a:r>
              <a:rPr lang="en-GB" dirty="0">
                <a:solidFill>
                  <a:srgbClr val="FF0000"/>
                </a:solidFill>
              </a:rPr>
              <a:t>8</a:t>
            </a:r>
            <a:r>
              <a:rPr lang="en-GB" dirty="0"/>
              <a:t>...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23B1907-F0B1-0C4F-BE33-62F2DE3D539E}"/>
              </a:ext>
            </a:extLst>
          </p:cNvPr>
          <p:cNvSpPr txBox="1"/>
          <p:nvPr/>
        </p:nvSpPr>
        <p:spPr>
          <a:xfrm>
            <a:off x="3606800" y="1825625"/>
            <a:ext cx="8102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/>
              <a:t>The proof is by contraction: We suppose that we </a:t>
            </a:r>
            <a:r>
              <a:rPr lang="en-GB" sz="2800" i="1" dirty="0"/>
              <a:t>could</a:t>
            </a:r>
            <a:r>
              <a:rPr lang="en-GB" sz="2800" dirty="0"/>
              <a:t> enumerate the real numbers and then show that this supposition leads to a contradiction.</a:t>
            </a:r>
          </a:p>
          <a:p>
            <a:pPr algn="just"/>
            <a:endParaRPr lang="en-GB" dirty="0"/>
          </a:p>
          <a:p>
            <a:pPr algn="just"/>
            <a:r>
              <a:rPr lang="en-GB" sz="2800" dirty="0"/>
              <a:t>The trick: In the </a:t>
            </a:r>
            <a:r>
              <a:rPr lang="en-GB" sz="2800" i="1" dirty="0"/>
              <a:t>n</a:t>
            </a:r>
            <a:r>
              <a:rPr lang="en-GB" sz="2800" baseline="30000" dirty="0"/>
              <a:t>th</a:t>
            </a:r>
            <a:r>
              <a:rPr lang="en-GB" sz="2800" dirty="0"/>
              <a:t> number we change the </a:t>
            </a:r>
            <a:r>
              <a:rPr lang="en-GB" sz="2800" i="1" dirty="0"/>
              <a:t>n</a:t>
            </a:r>
            <a:r>
              <a:rPr lang="en-GB" sz="2800" baseline="30000" dirty="0"/>
              <a:t>th</a:t>
            </a:r>
            <a:r>
              <a:rPr lang="en-GB" sz="2800" dirty="0"/>
              <a:t> digit.</a:t>
            </a:r>
          </a:p>
          <a:p>
            <a:pPr algn="just"/>
            <a:endParaRPr lang="en-GB" dirty="0"/>
          </a:p>
          <a:p>
            <a:pPr algn="just"/>
            <a:r>
              <a:rPr lang="en-GB" sz="2800" dirty="0"/>
              <a:t>This process generates a new real number </a:t>
            </a:r>
            <a:r>
              <a:rPr lang="en-GB" sz="2800" dirty="0">
                <a:solidFill>
                  <a:srgbClr val="FF0000"/>
                </a:solidFill>
              </a:rPr>
              <a:t>0.25038...</a:t>
            </a:r>
          </a:p>
          <a:p>
            <a:pPr algn="just"/>
            <a:r>
              <a:rPr lang="en-GB" sz="2800" dirty="0"/>
              <a:t>Crucially, </a:t>
            </a:r>
            <a:r>
              <a:rPr lang="en-GB" sz="2800" b="1" dirty="0"/>
              <a:t>this new number cannot be on our list</a:t>
            </a:r>
            <a:r>
              <a:rPr lang="en-GB" sz="2800" dirty="0"/>
              <a:t>, since it differs from the </a:t>
            </a:r>
            <a:r>
              <a:rPr lang="en-GB" sz="2800" i="1" dirty="0"/>
              <a:t>n</a:t>
            </a:r>
            <a:r>
              <a:rPr lang="en-GB" sz="2800" baseline="30000" dirty="0"/>
              <a:t>th</a:t>
            </a:r>
            <a:r>
              <a:rPr lang="en-GB" sz="2800" dirty="0"/>
              <a:t> number at the </a:t>
            </a:r>
            <a:r>
              <a:rPr lang="en-GB" sz="2800" i="1" dirty="0"/>
              <a:t>n</a:t>
            </a:r>
            <a:r>
              <a:rPr lang="en-GB" sz="2800" baseline="30000" dirty="0"/>
              <a:t>th</a:t>
            </a:r>
            <a:r>
              <a:rPr lang="en-GB" sz="2800" dirty="0"/>
              <a:t> digit. But we assumed our list to be complete. A contradiction.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5CCC3377-0A07-7649-B100-0B828C37FC50}"/>
              </a:ext>
            </a:extLst>
          </p:cNvPr>
          <p:cNvSpPr txBox="1">
            <a:spLocks/>
          </p:cNvSpPr>
          <p:nvPr/>
        </p:nvSpPr>
        <p:spPr>
          <a:xfrm>
            <a:off x="838200" y="4318000"/>
            <a:ext cx="2400300" cy="1709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  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  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  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091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849</Words>
  <Application>Microsoft Macintosh PowerPoint</Application>
  <PresentationFormat>Breitbild</PresentationFormat>
  <Paragraphs>148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Courier</vt:lpstr>
      <vt:lpstr>Office</vt:lpstr>
      <vt:lpstr>Different sizes of infinity</vt:lpstr>
      <vt:lpstr>PowerPoint-Präsentation</vt:lpstr>
      <vt:lpstr>Two sets have the same size...</vt:lpstr>
      <vt:lpstr>PowerPoint-Präsentation</vt:lpstr>
      <vt:lpstr>How can we enumerate the rationals?</vt:lpstr>
      <vt:lpstr>Don’t believe me? Here’s the code!</vt:lpstr>
      <vt:lpstr>An uncountable set: the real numbers</vt:lpstr>
      <vt:lpstr>The proof: Cantor’s diagonal argument </vt:lpstr>
      <vt:lpstr>The proof: Cantor’s diagonal argument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sizes of infinity</dc:title>
  <dc:creator>Dr. Daniel Wolf</dc:creator>
  <cp:lastModifiedBy>Dr. Daniel Wolf</cp:lastModifiedBy>
  <cp:revision>105</cp:revision>
  <dcterms:created xsi:type="dcterms:W3CDTF">2020-01-20T12:08:57Z</dcterms:created>
  <dcterms:modified xsi:type="dcterms:W3CDTF">2020-01-28T07:51:06Z</dcterms:modified>
</cp:coreProperties>
</file>